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0" r:id="rId3"/>
    <p:sldId id="300" r:id="rId4"/>
    <p:sldId id="282" r:id="rId5"/>
    <p:sldId id="301" r:id="rId6"/>
    <p:sldId id="302" r:id="rId7"/>
    <p:sldId id="270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293" r:id="rId17"/>
    <p:sldId id="257" r:id="rId18"/>
    <p:sldId id="311" r:id="rId19"/>
    <p:sldId id="312" r:id="rId20"/>
    <p:sldId id="313" r:id="rId21"/>
  </p:sldIdLst>
  <p:sldSz cx="9144000" cy="5143500" type="screen16x9"/>
  <p:notesSz cx="6858000" cy="9144000"/>
  <p:defaultTextStyle>
    <a:defPPr>
      <a:defRPr lang="en-US"/>
    </a:defPPr>
    <a:lvl1pPr marL="0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3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04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05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06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07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08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6F3D25"/>
    <a:srgbClr val="BB040D"/>
    <a:srgbClr val="FF040D"/>
    <a:srgbClr val="FF300D"/>
    <a:srgbClr val="FF482A"/>
    <a:srgbClr val="F98062"/>
    <a:srgbClr val="C90A1F"/>
    <a:srgbClr val="E50000"/>
    <a:srgbClr val="073C61"/>
    <a:srgbClr val="FAF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3" autoAdjust="0"/>
    <p:restoredTop sz="94621" autoAdjust="0"/>
  </p:normalViewPr>
  <p:slideViewPr>
    <p:cSldViewPr snapToGrid="0" snapToObjects="1">
      <p:cViewPr varScale="1">
        <p:scale>
          <a:sx n="140" d="100"/>
          <a:sy n="140" d="100"/>
        </p:scale>
        <p:origin x="57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-37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DC9F1-0380-9C45-8535-2CB47AFBE86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50877-010D-4541-9EA7-194D04D3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9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1F703-383C-F94B-A127-2DDF5AC58AB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55466-9DBF-A44E-93F7-914FE4DED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6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03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04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05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06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07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08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2305984"/>
            <a:ext cx="6400800" cy="806982"/>
          </a:xfrm>
          <a:prstGeom prst="rect">
            <a:avLst/>
          </a:prstGeom>
        </p:spPr>
        <p:txBody>
          <a:bodyPr/>
          <a:lstStyle>
            <a:lvl1pPr algn="ctr">
              <a:defRPr sz="4400">
                <a:ln w="19050" cmpd="sng">
                  <a:noFill/>
                </a:ln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112966"/>
            <a:ext cx="6400800" cy="1393293"/>
          </a:xfrm>
        </p:spPr>
        <p:txBody>
          <a:bodyPr/>
          <a:lstStyle>
            <a:lvl1pPr marL="0" indent="0" algn="ctr">
              <a:buNone/>
              <a:defRPr sz="4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Fundamentals of Math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754" y="696625"/>
            <a:ext cx="3770924" cy="1629040"/>
          </a:xfrm>
          <a:prstGeom prst="rect">
            <a:avLst/>
          </a:prstGeom>
        </p:spPr>
      </p:pic>
      <p:sp>
        <p:nvSpPr>
          <p:cNvPr id="5" name="TextBox 6"/>
          <p:cNvSpPr txBox="1"/>
          <p:nvPr userDrawn="1"/>
        </p:nvSpPr>
        <p:spPr>
          <a:xfrm>
            <a:off x="4994275" y="4808151"/>
            <a:ext cx="404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1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2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3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04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05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06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07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08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Book cover image by iStock.com/</a:t>
            </a:r>
            <a:r>
              <a:rPr lang="en-US" sz="1200" kern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McKevin</a:t>
            </a:r>
            <a:r>
              <a:rPr lang="en-US" sz="1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Shaughnessy</a:t>
            </a:r>
          </a:p>
        </p:txBody>
      </p:sp>
    </p:spTree>
    <p:extLst>
      <p:ext uri="{BB962C8B-B14F-4D97-AF65-F5344CB8AC3E}">
        <p14:creationId xmlns:p14="http://schemas.microsoft.com/office/powerpoint/2010/main" val="42764409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4055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F3D25"/>
                </a:solidFill>
                <a:latin typeface="Arial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40557"/>
            <a:ext cx="5111750" cy="3954066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24570"/>
            <a:ext cx="3008313" cy="29700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/>
                <a:cs typeface="Cambria"/>
              </a:defRPr>
            </a:lvl1pPr>
            <a:lvl2pPr marL="457101" indent="0">
              <a:buNone/>
              <a:defRPr sz="1200"/>
            </a:lvl2pPr>
            <a:lvl3pPr marL="914202" indent="0">
              <a:buNone/>
              <a:defRPr sz="1000"/>
            </a:lvl3pPr>
            <a:lvl4pPr marL="1371303" indent="0">
              <a:buNone/>
              <a:defRPr sz="900"/>
            </a:lvl4pPr>
            <a:lvl5pPr marL="1828404" indent="0">
              <a:buNone/>
              <a:defRPr sz="900"/>
            </a:lvl5pPr>
            <a:lvl6pPr marL="2285505" indent="0">
              <a:buNone/>
              <a:defRPr sz="900"/>
            </a:lvl6pPr>
            <a:lvl7pPr marL="2742606" indent="0">
              <a:buNone/>
              <a:defRPr sz="900"/>
            </a:lvl7pPr>
            <a:lvl8pPr marL="3199707" indent="0">
              <a:buNone/>
              <a:defRPr sz="900"/>
            </a:lvl8pPr>
            <a:lvl9pPr marL="3656808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446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F3D2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72942"/>
            <a:ext cx="5486400" cy="2927509"/>
          </a:xfrm>
        </p:spPr>
        <p:txBody>
          <a:bodyPr/>
          <a:lstStyle>
            <a:lvl1pPr marL="0" indent="0">
              <a:buNone/>
              <a:defRPr sz="3200"/>
            </a:lvl1pPr>
            <a:lvl2pPr marL="457101" indent="0">
              <a:buNone/>
              <a:defRPr sz="2800"/>
            </a:lvl2pPr>
            <a:lvl3pPr marL="914202" indent="0">
              <a:buNone/>
              <a:defRPr sz="2400"/>
            </a:lvl3pPr>
            <a:lvl4pPr marL="1371303" indent="0">
              <a:buNone/>
              <a:defRPr sz="2000"/>
            </a:lvl4pPr>
            <a:lvl5pPr marL="1828404" indent="0">
              <a:buNone/>
              <a:defRPr sz="2000"/>
            </a:lvl5pPr>
            <a:lvl6pPr marL="2285505" indent="0">
              <a:buNone/>
              <a:defRPr sz="2000"/>
            </a:lvl6pPr>
            <a:lvl7pPr marL="2742606" indent="0">
              <a:buNone/>
              <a:defRPr sz="2000"/>
            </a:lvl7pPr>
            <a:lvl8pPr marL="3199707" indent="0">
              <a:buNone/>
              <a:defRPr sz="2000"/>
            </a:lvl8pPr>
            <a:lvl9pPr marL="365680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101" indent="0">
              <a:buNone/>
              <a:defRPr sz="1200"/>
            </a:lvl2pPr>
            <a:lvl3pPr marL="914202" indent="0">
              <a:buNone/>
              <a:defRPr sz="1000"/>
            </a:lvl3pPr>
            <a:lvl4pPr marL="1371303" indent="0">
              <a:buNone/>
              <a:defRPr sz="900"/>
            </a:lvl4pPr>
            <a:lvl5pPr marL="1828404" indent="0">
              <a:buNone/>
              <a:defRPr sz="900"/>
            </a:lvl5pPr>
            <a:lvl6pPr marL="2285505" indent="0">
              <a:buNone/>
              <a:defRPr sz="900"/>
            </a:lvl6pPr>
            <a:lvl7pPr marL="2742606" indent="0">
              <a:buNone/>
              <a:defRPr sz="900"/>
            </a:lvl7pPr>
            <a:lvl8pPr marL="3199707" indent="0">
              <a:buNone/>
              <a:defRPr sz="900"/>
            </a:lvl8pPr>
            <a:lvl9pPr marL="3656808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152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57200" y="677666"/>
            <a:ext cx="8229600" cy="565916"/>
          </a:xfrm>
          <a:prstGeom prst="rect">
            <a:avLst/>
          </a:prstGeom>
        </p:spPr>
        <p:txBody>
          <a:bodyPr/>
          <a:lstStyle>
            <a:lvl1pPr algn="l">
              <a:defRPr sz="2800" cap="none" baseline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This is what we are doing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97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34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ulleted Li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8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1"/>
                </a:solidFill>
              </a:defRPr>
            </a:lvl3pPr>
            <a:lvl4pPr>
              <a:defRPr sz="2800">
                <a:solidFill>
                  <a:schemeClr val="accent1"/>
                </a:solidFill>
              </a:defRPr>
            </a:lvl4pPr>
            <a:lvl5pPr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402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ulleted Li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067"/>
            <a:ext cx="8229600" cy="3341556"/>
          </a:xfrm>
        </p:spPr>
        <p:txBody>
          <a:bodyPr/>
          <a:lstStyle>
            <a:lvl2pPr>
              <a:defRPr sz="28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1"/>
                </a:solidFill>
              </a:defRPr>
            </a:lvl3pPr>
            <a:lvl4pPr>
              <a:defRPr sz="2800">
                <a:solidFill>
                  <a:schemeClr val="accent1"/>
                </a:solidFill>
              </a:defRPr>
            </a:lvl4pPr>
            <a:lvl5pPr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168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ub-sess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86819"/>
            <a:ext cx="8229600" cy="181944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800" b="1" i="0" cap="all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06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ing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52909"/>
            <a:ext cx="8229600" cy="7370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="1" i="0" cap="none" baseline="0">
                <a:solidFill>
                  <a:schemeClr val="accent1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Enter Text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0" y="1390650"/>
            <a:ext cx="8229600" cy="3094038"/>
          </a:xfrm>
        </p:spPr>
        <p:txBody>
          <a:bodyPr>
            <a:normAutofit/>
          </a:bodyPr>
          <a:lstStyle>
            <a:lvl1pPr marL="344488" indent="-344488">
              <a:defRPr sz="3200">
                <a:solidFill>
                  <a:schemeClr val="tx1"/>
                </a:solidFill>
              </a:defRPr>
            </a:lvl1pPr>
            <a:lvl2pPr marL="687388" indent="-347663">
              <a:defRPr sz="2800">
                <a:solidFill>
                  <a:schemeClr val="tx1"/>
                </a:solidFill>
              </a:defRPr>
            </a:lvl2pPr>
            <a:lvl3pPr marL="1031875" indent="-344488">
              <a:defRPr sz="2800">
                <a:solidFill>
                  <a:schemeClr val="tx1"/>
                </a:solidFill>
              </a:defRPr>
            </a:lvl3pPr>
            <a:lvl4pPr marL="1374775" indent="-342900">
              <a:defRPr sz="2800">
                <a:solidFill>
                  <a:schemeClr val="tx1"/>
                </a:solidFill>
              </a:defRPr>
            </a:lvl4pPr>
            <a:lvl5pPr marL="1711325" indent="-336550"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282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22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53440"/>
            <a:ext cx="4040188" cy="7777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1" indent="0">
              <a:buNone/>
              <a:defRPr sz="2000" b="1"/>
            </a:lvl2pPr>
            <a:lvl3pPr marL="914202" indent="0">
              <a:buNone/>
              <a:defRPr sz="1800" b="1"/>
            </a:lvl3pPr>
            <a:lvl4pPr marL="1371303" indent="0">
              <a:buNone/>
              <a:defRPr sz="1600" b="1"/>
            </a:lvl4pPr>
            <a:lvl5pPr marL="1828404" indent="0">
              <a:buNone/>
              <a:defRPr sz="1600" b="1"/>
            </a:lvl5pPr>
            <a:lvl6pPr marL="2285505" indent="0">
              <a:buNone/>
              <a:defRPr sz="1600" b="1"/>
            </a:lvl6pPr>
            <a:lvl7pPr marL="2742606" indent="0">
              <a:buNone/>
              <a:defRPr sz="1600" b="1"/>
            </a:lvl7pPr>
            <a:lvl8pPr marL="3199707" indent="0">
              <a:buNone/>
              <a:defRPr sz="1600" b="1"/>
            </a:lvl8pPr>
            <a:lvl9pPr marL="365680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53440"/>
            <a:ext cx="4041775" cy="7777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1" indent="0">
              <a:buNone/>
              <a:defRPr sz="2000" b="1"/>
            </a:lvl2pPr>
            <a:lvl3pPr marL="914202" indent="0">
              <a:buNone/>
              <a:defRPr sz="1800" b="1"/>
            </a:lvl3pPr>
            <a:lvl4pPr marL="1371303" indent="0">
              <a:buNone/>
              <a:defRPr sz="1600" b="1"/>
            </a:lvl4pPr>
            <a:lvl5pPr marL="1828404" indent="0">
              <a:buNone/>
              <a:defRPr sz="1600" b="1"/>
            </a:lvl5pPr>
            <a:lvl6pPr marL="2285505" indent="0">
              <a:buNone/>
              <a:defRPr sz="1600" b="1"/>
            </a:lvl6pPr>
            <a:lvl7pPr marL="2742606" indent="0">
              <a:buNone/>
              <a:defRPr sz="1600" b="1"/>
            </a:lvl7pPr>
            <a:lvl8pPr marL="3199707" indent="0">
              <a:buNone/>
              <a:defRPr sz="1600" b="1"/>
            </a:lvl8pPr>
            <a:lvl9pPr marL="3656808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62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/>
      <p:bldP spid="6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4561"/>
            <a:ext cx="8229600" cy="3670062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FoM PPT Template1.jpg">
            <a:hlinkClick r:id="" action="ppaction://hlinkshowjump?jump=previousslide"/>
          </p:cNvPr>
          <p:cNvPicPr>
            <a:picLocks noChangeAspect="1"/>
          </p:cNvPicPr>
          <p:nvPr userDrawn="1"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20309" y="4747846"/>
            <a:ext cx="351692" cy="395654"/>
          </a:xfrm>
          <a:prstGeom prst="rect">
            <a:avLst/>
          </a:prstGeom>
        </p:spPr>
      </p:pic>
      <p:pic>
        <p:nvPicPr>
          <p:cNvPr id="6" name="Picture 5" descr="FoM PPT Template1.jpg">
            <a:hlinkClick r:id="" action="ppaction://hlinkshowjump?jump=nextslide"/>
          </p:cNvPr>
          <p:cNvPicPr>
            <a:picLocks noChangeAspect="1"/>
          </p:cNvPicPr>
          <p:nvPr userDrawn="1"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0" y="4747846"/>
            <a:ext cx="322385" cy="39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3" r:id="rId2"/>
    <p:sldLayoutId id="2147483662" r:id="rId3"/>
    <p:sldLayoutId id="2147483661" r:id="rId4"/>
    <p:sldLayoutId id="2147483664" r:id="rId5"/>
    <p:sldLayoutId id="2147483650" r:id="rId6"/>
    <p:sldLayoutId id="2147483665" r:id="rId7"/>
    <p:sldLayoutId id="2147483652" r:id="rId8"/>
    <p:sldLayoutId id="2147483653" r:id="rId9"/>
    <p:sldLayoutId id="2147483656" r:id="rId10"/>
    <p:sldLayoutId id="214748365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101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4488" indent="-344488" algn="l" defTabSz="457101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1pPr>
      <a:lvl2pPr marL="687388" indent="-342900" algn="l" defTabSz="457101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2pPr>
      <a:lvl3pPr marL="1031875" indent="-344488" algn="l" defTabSz="457101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3pPr>
      <a:lvl4pPr marL="1374775" indent="-342900" algn="l" defTabSz="457101" rtl="0" eaLnBrk="1" latinLnBrk="0" hangingPunct="1">
        <a:spcBef>
          <a:spcPct val="20000"/>
        </a:spcBef>
        <a:buSzPct val="100000"/>
        <a:buFont typeface="Arial"/>
        <a:buChar char="•"/>
        <a:defRPr sz="20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4pPr>
      <a:lvl5pPr marL="1711325" indent="-336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5pPr>
      <a:lvl6pPr marL="2514055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56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57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58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1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2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3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04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05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06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07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08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Section 5.2–Ratio and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694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Write a ratio equal to      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4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36238" y="2636714"/>
            <a:ext cx="51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1257167" y="2404364"/>
            <a:ext cx="601065" cy="1002550"/>
            <a:chOff x="722986" y="2703671"/>
            <a:chExt cx="601065" cy="1002550"/>
          </a:xfrm>
        </p:grpSpPr>
        <p:sp>
          <p:nvSpPr>
            <p:cNvPr id="64" name="TextBox 63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143014" y="2397049"/>
            <a:ext cx="1097281" cy="1009865"/>
            <a:chOff x="734892" y="2696356"/>
            <a:chExt cx="598792" cy="1009865"/>
          </a:xfrm>
        </p:grpSpPr>
        <p:sp>
          <p:nvSpPr>
            <p:cNvPr id="13" name="TextBox 12"/>
            <p:cNvSpPr txBox="1"/>
            <p:nvPr/>
          </p:nvSpPr>
          <p:spPr>
            <a:xfrm>
              <a:off x="734892" y="2696356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 × 3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4892" y="3183001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 × 3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97835" y="3204946"/>
              <a:ext cx="498993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217611" y="2636714"/>
            <a:ext cx="51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567545" y="2404364"/>
            <a:ext cx="601065" cy="1002550"/>
            <a:chOff x="722986" y="2703671"/>
            <a:chExt cx="601065" cy="1002550"/>
          </a:xfrm>
        </p:grpSpPr>
        <p:sp>
          <p:nvSpPr>
            <p:cNvPr id="18" name="TextBox 17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4329987" y="1294382"/>
            <a:ext cx="601066" cy="875159"/>
            <a:chOff x="7439338" y="3423401"/>
            <a:chExt cx="601066" cy="875159"/>
          </a:xfrm>
        </p:grpSpPr>
        <p:sp>
          <p:nvSpPr>
            <p:cNvPr id="21" name="TextBox 20"/>
            <p:cNvSpPr txBox="1"/>
            <p:nvPr/>
          </p:nvSpPr>
          <p:spPr>
            <a:xfrm>
              <a:off x="7439339" y="3423401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39338" y="3836895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7556991" y="3863121"/>
              <a:ext cx="36576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78872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8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8504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You can also find equivalent ratios by dividing both terms of the ratio by the same nonzero number.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33270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Write an equivalent ratio for      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5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36238" y="2636714"/>
            <a:ext cx="51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1257167" y="2404364"/>
            <a:ext cx="601065" cy="1002550"/>
            <a:chOff x="722986" y="2703671"/>
            <a:chExt cx="601065" cy="1002550"/>
          </a:xfrm>
        </p:grpSpPr>
        <p:sp>
          <p:nvSpPr>
            <p:cNvPr id="64" name="TextBox 63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63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143013" y="2397049"/>
            <a:ext cx="1496463" cy="1009865"/>
            <a:chOff x="734892" y="2696356"/>
            <a:chExt cx="598792" cy="1009865"/>
          </a:xfrm>
        </p:grpSpPr>
        <p:sp>
          <p:nvSpPr>
            <p:cNvPr id="13" name="TextBox 12"/>
            <p:cNvSpPr txBox="1"/>
            <p:nvPr/>
          </p:nvSpPr>
          <p:spPr>
            <a:xfrm>
              <a:off x="734892" y="2696356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45 ÷ 9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4892" y="3183001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63 ÷ 9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84791" y="3204946"/>
              <a:ext cx="498993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554101" y="2636714"/>
            <a:ext cx="51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904035" y="2404364"/>
            <a:ext cx="601065" cy="1002550"/>
            <a:chOff x="722986" y="2703671"/>
            <a:chExt cx="601065" cy="1002550"/>
          </a:xfrm>
        </p:grpSpPr>
        <p:sp>
          <p:nvSpPr>
            <p:cNvPr id="18" name="TextBox 17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7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5368717" y="1294382"/>
            <a:ext cx="601066" cy="875159"/>
            <a:chOff x="7439338" y="3423401"/>
            <a:chExt cx="601066" cy="875159"/>
          </a:xfrm>
        </p:grpSpPr>
        <p:sp>
          <p:nvSpPr>
            <p:cNvPr id="21" name="TextBox 20"/>
            <p:cNvSpPr txBox="1"/>
            <p:nvPr/>
          </p:nvSpPr>
          <p:spPr>
            <a:xfrm>
              <a:off x="7439339" y="3423401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45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39338" y="3836895"/>
              <a:ext cx="601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63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7556991" y="3863121"/>
              <a:ext cx="36576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82628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8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Write a ratio equal to the one given.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668797"/>
            <a:ext cx="1689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          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35765" y="2668797"/>
            <a:ext cx="212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7 to 12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58773" y="2424459"/>
            <a:ext cx="601065" cy="1002550"/>
            <a:chOff x="722986" y="2703671"/>
            <a:chExt cx="601065" cy="1002550"/>
          </a:xfrm>
        </p:grpSpPr>
        <p:sp>
          <p:nvSpPr>
            <p:cNvPr id="18" name="TextBox 17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5850976" y="2668797"/>
            <a:ext cx="2121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3.  14 : 6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18824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406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Tom missed 1 of the 15 basketball games and 2 of the 12 soccer games. Give the ratio of his absences to the total number of games.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6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147751" y="3177476"/>
            <a:ext cx="1554480" cy="1002550"/>
            <a:chOff x="950246" y="3177476"/>
            <a:chExt cx="1554480" cy="1002550"/>
          </a:xfrm>
        </p:grpSpPr>
        <p:sp>
          <p:nvSpPr>
            <p:cNvPr id="26" name="TextBox 25"/>
            <p:cNvSpPr txBox="1"/>
            <p:nvPr/>
          </p:nvSpPr>
          <p:spPr>
            <a:xfrm>
              <a:off x="950246" y="3177476"/>
              <a:ext cx="15544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 + 2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50246" y="3656806"/>
              <a:ext cx="15544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15 + 12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133126" y="3678751"/>
              <a:ext cx="118872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583322" y="3177476"/>
            <a:ext cx="952907" cy="1002550"/>
            <a:chOff x="2385817" y="3177476"/>
            <a:chExt cx="952907" cy="1002550"/>
          </a:xfrm>
        </p:grpSpPr>
        <p:sp>
          <p:nvSpPr>
            <p:cNvPr id="30" name="TextBox 29"/>
            <p:cNvSpPr txBox="1"/>
            <p:nvPr/>
          </p:nvSpPr>
          <p:spPr>
            <a:xfrm>
              <a:off x="2385817" y="3422614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737659" y="3177476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37659" y="3656806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27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2809591" y="3678751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529471" y="3177476"/>
            <a:ext cx="952907" cy="1002550"/>
            <a:chOff x="2385817" y="3177476"/>
            <a:chExt cx="952907" cy="1002550"/>
          </a:xfrm>
        </p:grpSpPr>
        <p:sp>
          <p:nvSpPr>
            <p:cNvPr id="38" name="TextBox 37"/>
            <p:cNvSpPr txBox="1"/>
            <p:nvPr/>
          </p:nvSpPr>
          <p:spPr>
            <a:xfrm>
              <a:off x="2385817" y="3422614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37659" y="3177476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737659" y="3656806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9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2809591" y="3678751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44302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In his first game, Joe made 2 hits out of 5 times at bat. In the second game, Joe had 3 hits in 6 times at bat. What is Joe’s ratio of hits to times at bat? This is called his batting average. Express it as a decimal to the nearest thousandth.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3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24275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8504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rate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is a special type of ratio.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884393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Rates are amounts that are meted out over a period of time.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46769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Rate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128747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 unit rate is a ratio that compares a quantity to 1.</a:t>
            </a:r>
            <a:endParaRPr lang="en-US" sz="2400" dirty="0"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58243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If a car travels 204 mi. in 3 hr., what is the unit rate?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7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5710" y="3444199"/>
            <a:ext cx="236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or 68 mi./hr</a:t>
            </a:r>
            <a:r>
              <a: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486390" y="2810541"/>
            <a:ext cx="51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1111910" y="2578191"/>
            <a:ext cx="1491569" cy="1002550"/>
            <a:chOff x="722986" y="2703671"/>
            <a:chExt cx="601065" cy="1002550"/>
          </a:xfrm>
        </p:grpSpPr>
        <p:sp>
          <p:nvSpPr>
            <p:cNvPr id="64" name="TextBox 63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204 mi.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 hr.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822426" y="2578191"/>
            <a:ext cx="1330168" cy="1002550"/>
            <a:chOff x="734892" y="2703671"/>
            <a:chExt cx="598792" cy="1002550"/>
          </a:xfrm>
        </p:grpSpPr>
        <p:sp>
          <p:nvSpPr>
            <p:cNvPr id="13" name="TextBox 12"/>
            <p:cNvSpPr txBox="1"/>
            <p:nvPr/>
          </p:nvSpPr>
          <p:spPr>
            <a:xfrm>
              <a:off x="734892" y="2703671"/>
              <a:ext cx="59879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 × 68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4892" y="3183001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84792" y="3204946"/>
              <a:ext cx="498993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079898" y="2810541"/>
            <a:ext cx="51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444462" y="2578191"/>
            <a:ext cx="601065" cy="1002550"/>
            <a:chOff x="722986" y="2703671"/>
            <a:chExt cx="601065" cy="1002550"/>
          </a:xfrm>
        </p:grpSpPr>
        <p:sp>
          <p:nvSpPr>
            <p:cNvPr id="18" name="TextBox 17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68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6231331" y="2338526"/>
            <a:ext cx="1491569" cy="1002550"/>
            <a:chOff x="722986" y="2703671"/>
            <a:chExt cx="601065" cy="1002550"/>
          </a:xfrm>
        </p:grpSpPr>
        <p:sp>
          <p:nvSpPr>
            <p:cNvPr id="22" name="TextBox 21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68 mi.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 hr.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94499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8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 12 lb. package of ground beef is on sale for $27. What is the unit price?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8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5710" y="3444199"/>
            <a:ext cx="236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or $2.25/lb.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486390" y="2810541"/>
            <a:ext cx="51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1111910" y="2578191"/>
            <a:ext cx="1491569" cy="1002550"/>
            <a:chOff x="722986" y="2703671"/>
            <a:chExt cx="601065" cy="1002550"/>
          </a:xfrm>
        </p:grpSpPr>
        <p:sp>
          <p:nvSpPr>
            <p:cNvPr id="64" name="TextBox 63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$27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12 lb.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815110" y="2578191"/>
            <a:ext cx="1513043" cy="1002550"/>
            <a:chOff x="734892" y="2703671"/>
            <a:chExt cx="598792" cy="1002550"/>
          </a:xfrm>
        </p:grpSpPr>
        <p:sp>
          <p:nvSpPr>
            <p:cNvPr id="13" name="TextBox 12"/>
            <p:cNvSpPr txBox="1"/>
            <p:nvPr/>
          </p:nvSpPr>
          <p:spPr>
            <a:xfrm>
              <a:off x="734892" y="2703671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27 ÷ 12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4892" y="3183001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12 ÷ 12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84791" y="3204946"/>
              <a:ext cx="498993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240828" y="2810541"/>
            <a:ext cx="51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561502" y="2578191"/>
            <a:ext cx="1103999" cy="1002550"/>
            <a:chOff x="722986" y="2703671"/>
            <a:chExt cx="601065" cy="1002550"/>
          </a:xfrm>
        </p:grpSpPr>
        <p:sp>
          <p:nvSpPr>
            <p:cNvPr id="18" name="TextBox 17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2.25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6231331" y="2338526"/>
            <a:ext cx="1491569" cy="1002550"/>
            <a:chOff x="722986" y="2703671"/>
            <a:chExt cx="601065" cy="1002550"/>
          </a:xfrm>
        </p:grpSpPr>
        <p:sp>
          <p:nvSpPr>
            <p:cNvPr id="22" name="TextBox 21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$2.25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 lb.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65893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8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202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775325" y="1536796"/>
            <a:ext cx="720550" cy="1013430"/>
            <a:chOff x="1775325" y="1536796"/>
            <a:chExt cx="720550" cy="1013430"/>
          </a:xfrm>
        </p:grpSpPr>
        <p:grpSp>
          <p:nvGrpSpPr>
            <p:cNvPr id="6" name="Group 5"/>
            <p:cNvGrpSpPr/>
            <p:nvPr/>
          </p:nvGrpSpPr>
          <p:grpSpPr>
            <a:xfrm>
              <a:off x="1855795" y="1547676"/>
              <a:ext cx="640080" cy="1002550"/>
              <a:chOff x="692508" y="2703671"/>
              <a:chExt cx="640080" cy="100255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1201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692508" y="3204946"/>
                <a:ext cx="64008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1775325" y="1536796"/>
              <a:ext cx="640080" cy="45720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843248" y="1892904"/>
            <a:ext cx="1457504" cy="530535"/>
            <a:chOff x="3948427" y="1892904"/>
            <a:chExt cx="1457504" cy="530535"/>
          </a:xfrm>
        </p:grpSpPr>
        <p:sp>
          <p:nvSpPr>
            <p:cNvPr id="4" name="TextBox 3"/>
            <p:cNvSpPr txBox="1"/>
            <p:nvPr/>
          </p:nvSpPr>
          <p:spPr>
            <a:xfrm>
              <a:off x="4125770" y="1900219"/>
              <a:ext cx="12801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  to 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948427" y="1892904"/>
              <a:ext cx="640080" cy="45720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926853" y="1892904"/>
            <a:ext cx="1369724" cy="530535"/>
            <a:chOff x="4036207" y="1892904"/>
            <a:chExt cx="1369724" cy="530535"/>
          </a:xfrm>
        </p:grpSpPr>
        <p:sp>
          <p:nvSpPr>
            <p:cNvPr id="15" name="TextBox 14"/>
            <p:cNvSpPr txBox="1"/>
            <p:nvPr/>
          </p:nvSpPr>
          <p:spPr>
            <a:xfrm>
              <a:off x="4125770" y="1900219"/>
              <a:ext cx="12801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  : 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036207" y="1892904"/>
              <a:ext cx="640080" cy="457200"/>
            </a:xfrm>
            <a:custGeom>
              <a:avLst/>
              <a:gdLst>
                <a:gd name="T0" fmla="*/ 0 w 487"/>
                <a:gd name="T1" fmla="*/ 213 h 317"/>
                <a:gd name="T2" fmla="*/ 32 w 487"/>
                <a:gd name="T3" fmla="*/ 194 h 317"/>
                <a:gd name="T4" fmla="*/ 103 w 487"/>
                <a:gd name="T5" fmla="*/ 317 h 317"/>
                <a:gd name="T6" fmla="*/ 182 w 487"/>
                <a:gd name="T7" fmla="*/ 0 h 317"/>
                <a:gd name="T8" fmla="*/ 487 w 487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17">
                  <a:moveTo>
                    <a:pt x="0" y="213"/>
                  </a:moveTo>
                  <a:lnTo>
                    <a:pt x="32" y="194"/>
                  </a:lnTo>
                  <a:lnTo>
                    <a:pt x="103" y="317"/>
                  </a:lnTo>
                  <a:lnTo>
                    <a:pt x="182" y="0"/>
                  </a:lnTo>
                  <a:lnTo>
                    <a:pt x="487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234F7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78166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Write the unit rate.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4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281102"/>
            <a:ext cx="3240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 315 mi. in 5 hr.         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0160" y="2281102"/>
            <a:ext cx="3340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$70 for 4 CDs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6770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 soccer team won 10 games and lost 6 games. What is its ratio of wins to losses?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676112"/>
            <a:ext cx="229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10 to 6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24436" y="2677482"/>
            <a:ext cx="229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10 : 6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6186392" y="2520598"/>
            <a:ext cx="601065" cy="1002550"/>
            <a:chOff x="722986" y="2703671"/>
            <a:chExt cx="601065" cy="1002550"/>
          </a:xfrm>
        </p:grpSpPr>
        <p:sp>
          <p:nvSpPr>
            <p:cNvPr id="64" name="TextBox 63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812474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8504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The numbers in a ratio are called its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terms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818558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Ratios can be expressed in lowest terms.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36918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Write the ratio of wins to games played for the soccer team in Example 1. Express the ratio as a fraction in lowest terms.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399" y="2976027"/>
            <a:ext cx="33796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wins = 10</a:t>
            </a:r>
          </a:p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losses = 6</a:t>
            </a:r>
          </a:p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games played = 16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47534" y="3399599"/>
            <a:ext cx="51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768463" y="3167249"/>
            <a:ext cx="601065" cy="1002550"/>
            <a:chOff x="722986" y="2703671"/>
            <a:chExt cx="601065" cy="1002550"/>
          </a:xfrm>
        </p:grpSpPr>
        <p:sp>
          <p:nvSpPr>
            <p:cNvPr id="64" name="TextBox 63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16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654310" y="3159934"/>
            <a:ext cx="1097281" cy="1009865"/>
            <a:chOff x="734892" y="2696356"/>
            <a:chExt cx="598792" cy="1009865"/>
          </a:xfrm>
        </p:grpSpPr>
        <p:sp>
          <p:nvSpPr>
            <p:cNvPr id="13" name="TextBox 12"/>
            <p:cNvSpPr txBox="1"/>
            <p:nvPr/>
          </p:nvSpPr>
          <p:spPr>
            <a:xfrm>
              <a:off x="734892" y="2696356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 × 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4892" y="3183001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 × 8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97835" y="3204946"/>
              <a:ext cx="498993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6728907" y="3399599"/>
            <a:ext cx="51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078841" y="3167249"/>
            <a:ext cx="601065" cy="1002550"/>
            <a:chOff x="722986" y="2703671"/>
            <a:chExt cx="601065" cy="1002550"/>
          </a:xfrm>
        </p:grpSpPr>
        <p:sp>
          <p:nvSpPr>
            <p:cNvPr id="18" name="TextBox 17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8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82195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 bldLvl="5"/>
      <p:bldP spid="58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Find the ratio of </a:t>
            </a:r>
            <a:r>
              <a:rPr lang="en-US" sz="2800" dirty="0" err="1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Midianites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to Israelites in the final battle.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3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590487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The ratio of </a:t>
            </a:r>
            <a:r>
              <a:rPr lang="en-US" sz="2800" dirty="0" err="1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Midianite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soldiers to Israelite soldiers was 450 : 1.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40717" y="2732983"/>
            <a:ext cx="51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247492" y="2478688"/>
            <a:ext cx="1558599" cy="1046440"/>
            <a:chOff x="734892" y="2681726"/>
            <a:chExt cx="598792" cy="1046440"/>
          </a:xfrm>
        </p:grpSpPr>
        <p:sp>
          <p:nvSpPr>
            <p:cNvPr id="13" name="TextBox 12"/>
            <p:cNvSpPr txBox="1"/>
            <p:nvPr/>
          </p:nvSpPr>
          <p:spPr>
            <a:xfrm>
              <a:off x="734892" y="2681726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135,000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4892" y="3204946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300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84791" y="3204946"/>
              <a:ext cx="498993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6851426" y="2732983"/>
            <a:ext cx="51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201360" y="2500633"/>
            <a:ext cx="838050" cy="1002550"/>
            <a:chOff x="722986" y="2703671"/>
            <a:chExt cx="601065" cy="1002550"/>
          </a:xfrm>
        </p:grpSpPr>
        <p:sp>
          <p:nvSpPr>
            <p:cNvPr id="18" name="TextBox 17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450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94919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42107" y="2478688"/>
            <a:ext cx="2057130" cy="1046440"/>
            <a:chOff x="734892" y="2681726"/>
            <a:chExt cx="598792" cy="1046440"/>
          </a:xfrm>
        </p:grpSpPr>
        <p:sp>
          <p:nvSpPr>
            <p:cNvPr id="22" name="TextBox 21"/>
            <p:cNvSpPr txBox="1"/>
            <p:nvPr/>
          </p:nvSpPr>
          <p:spPr>
            <a:xfrm>
              <a:off x="734892" y="2681726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err="1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Midianites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34892" y="3204946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Israelites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97835" y="3204946"/>
              <a:ext cx="498993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4761364" y="2732983"/>
            <a:ext cx="511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068139" y="2478688"/>
            <a:ext cx="1892444" cy="1046440"/>
            <a:chOff x="734892" y="2681726"/>
            <a:chExt cx="598792" cy="1046440"/>
          </a:xfrm>
        </p:grpSpPr>
        <p:sp>
          <p:nvSpPr>
            <p:cNvPr id="27" name="TextBox 26"/>
            <p:cNvSpPr txBox="1"/>
            <p:nvPr/>
          </p:nvSpPr>
          <p:spPr>
            <a:xfrm>
              <a:off x="734892" y="2681726"/>
              <a:ext cx="59879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450 × 300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4892" y="3204946"/>
              <a:ext cx="598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300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784791" y="3204946"/>
              <a:ext cx="498993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90129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 bldLvl="5"/>
      <p:bldP spid="58" grpId="0"/>
      <p:bldP spid="16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Express each number in reduced rational form.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399" y="2668797"/>
            <a:ext cx="2014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8 to 12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26" y="2668797"/>
            <a:ext cx="1667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18 : 9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184" y="2668797"/>
            <a:ext cx="2014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3.  50 to 60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51279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The seventh-grade class has 14 girls and 10 boys. Express each ratio as a fraction in lowest terms.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399" y="2924822"/>
            <a:ext cx="31089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AutoNum type="arabicPeriod" startAt="4"/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boys to girls</a:t>
            </a:r>
          </a:p>
          <a:p>
            <a:pPr marL="514350" indent="-514350">
              <a:spcAft>
                <a:spcPts val="1200"/>
              </a:spcAft>
              <a:buAutoNum type="arabicPeriod" startAt="4"/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girls to boys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62276" y="2924822"/>
            <a:ext cx="3511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6.  boys to students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33736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8504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You can find equivalent ratios by multiplying both terms of the ratio by the same nonzero number.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71613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undamentals of Math Green">
  <a:themeElements>
    <a:clrScheme name="Custom 4">
      <a:dk1>
        <a:sysClr val="windowText" lastClr="000000"/>
      </a:dk1>
      <a:lt1>
        <a:sysClr val="window" lastClr="FFFFFF"/>
      </a:lt1>
      <a:dk2>
        <a:srgbClr val="3F5115"/>
      </a:dk2>
      <a:lt2>
        <a:srgbClr val="919822"/>
      </a:lt2>
      <a:accent1>
        <a:srgbClr val="6F3D25"/>
      </a:accent1>
      <a:accent2>
        <a:srgbClr val="CCA020"/>
      </a:accent2>
      <a:accent3>
        <a:srgbClr val="AE351B"/>
      </a:accent3>
      <a:accent4>
        <a:srgbClr val="8C7B70"/>
      </a:accent4>
      <a:accent5>
        <a:srgbClr val="8FB08C"/>
      </a:accent5>
      <a:accent6>
        <a:srgbClr val="D19049"/>
      </a:accent6>
      <a:hlink>
        <a:srgbClr val="A4D663"/>
      </a:hlink>
      <a:folHlink>
        <a:srgbClr val="577D3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7432</TotalTime>
  <Words>672</Words>
  <Application>Microsoft Office PowerPoint</Application>
  <PresentationFormat>On-screen Show (16:9)</PresentationFormat>
  <Paragraphs>168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</vt:lpstr>
      <vt:lpstr>Fundamentals of Math Green</vt:lpstr>
      <vt:lpstr>Chapter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Unit Rate</vt:lpstr>
      <vt:lpstr>PowerPoint Presentation</vt:lpstr>
      <vt:lpstr>PowerPoint Presentation</vt:lpstr>
      <vt:lpstr>PowerPoint Presentation</vt:lpstr>
    </vt:vector>
  </TitlesOfParts>
  <Company>Bob Jones Univeristy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Technologies</dc:creator>
  <cp:lastModifiedBy>Matesevac, Ken</cp:lastModifiedBy>
  <cp:revision>175</cp:revision>
  <cp:lastPrinted>2012-11-01T14:37:07Z</cp:lastPrinted>
  <dcterms:created xsi:type="dcterms:W3CDTF">2011-09-15T23:43:01Z</dcterms:created>
  <dcterms:modified xsi:type="dcterms:W3CDTF">2018-04-13T21:01:31Z</dcterms:modified>
</cp:coreProperties>
</file>